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74" r:id="rId5"/>
    <p:sldId id="6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14"/>
    <a:srgbClr val="282F39"/>
    <a:srgbClr val="007A7D"/>
    <a:srgbClr val="CB1B4A"/>
    <a:srgbClr val="074D67"/>
    <a:srgbClr val="42AFB6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0BEC8-AC97-D049-C970-48CD661055C1}" v="180" dt="2020-07-07T12:14:45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46" autoAdjust="0"/>
    <p:restoredTop sz="94669" autoAdjust="0"/>
  </p:normalViewPr>
  <p:slideViewPr>
    <p:cSldViewPr snapToGrid="0">
      <p:cViewPr varScale="1">
        <p:scale>
          <a:sx n="105" d="100"/>
          <a:sy n="105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uelove, Rhys" userId="S::rhys.truelove@rctcbc.gov.uk::82fbc5ba-ad3d-47de-be38-0e0956f277a7" providerId="AD" clId="Web-{D210BEC8-AC97-D049-C970-48CD661055C1}"/>
    <pc:docChg chg="modSld">
      <pc:chgData name="Truelove, Rhys" userId="S::rhys.truelove@rctcbc.gov.uk::82fbc5ba-ad3d-47de-be38-0e0956f277a7" providerId="AD" clId="Web-{D210BEC8-AC97-D049-C970-48CD661055C1}" dt="2020-07-07T12:14:45.844" v="177"/>
      <pc:docMkLst>
        <pc:docMk/>
      </pc:docMkLst>
      <pc:sldChg chg="modSp">
        <pc:chgData name="Truelove, Rhys" userId="S::rhys.truelove@rctcbc.gov.uk::82fbc5ba-ad3d-47de-be38-0e0956f277a7" providerId="AD" clId="Web-{D210BEC8-AC97-D049-C970-48CD661055C1}" dt="2020-07-07T12:10:09.264" v="94"/>
        <pc:sldMkLst>
          <pc:docMk/>
          <pc:sldMk cId="403337253" sldId="674"/>
        </pc:sldMkLst>
        <pc:spChg chg="mod">
          <ac:chgData name="Truelove, Rhys" userId="S::rhys.truelove@rctcbc.gov.uk::82fbc5ba-ad3d-47de-be38-0e0956f277a7" providerId="AD" clId="Web-{D210BEC8-AC97-D049-C970-48CD661055C1}" dt="2020-07-07T12:08:30.294" v="86" actId="20577"/>
          <ac:spMkLst>
            <pc:docMk/>
            <pc:sldMk cId="403337253" sldId="674"/>
            <ac:spMk id="17" creationId="{26E77555-0B73-40B6-A82A-87C5F9E8273E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0:09.264" v="94"/>
          <ac:spMkLst>
            <pc:docMk/>
            <pc:sldMk cId="403337253" sldId="674"/>
            <ac:spMk id="18" creationId="{210686E2-557E-4B9C-8EC4-C824676E4287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0:00.467" v="90" actId="20577"/>
          <ac:spMkLst>
            <pc:docMk/>
            <pc:sldMk cId="403337253" sldId="674"/>
            <ac:spMk id="19" creationId="{622EE087-B6F0-4626-B1DB-DE37E219EE17}"/>
          </ac:spMkLst>
        </pc:spChg>
      </pc:sldChg>
      <pc:sldChg chg="modSp">
        <pc:chgData name="Truelove, Rhys" userId="S::rhys.truelove@rctcbc.gov.uk::82fbc5ba-ad3d-47de-be38-0e0956f277a7" providerId="AD" clId="Web-{D210BEC8-AC97-D049-C970-48CD661055C1}" dt="2020-07-07T12:14:45.844" v="177"/>
        <pc:sldMkLst>
          <pc:docMk/>
          <pc:sldMk cId="3735953893" sldId="675"/>
        </pc:sldMkLst>
        <pc:spChg chg="mod">
          <ac:chgData name="Truelove, Rhys" userId="S::rhys.truelove@rctcbc.gov.uk::82fbc5ba-ad3d-47de-be38-0e0956f277a7" providerId="AD" clId="Web-{D210BEC8-AC97-D049-C970-48CD661055C1}" dt="2020-07-07T12:14:22.875" v="158"/>
          <ac:spMkLst>
            <pc:docMk/>
            <pc:sldMk cId="3735953893" sldId="675"/>
            <ac:spMk id="7" creationId="{C054F7DB-0D9A-4D48-AB86-BA692DEFF4B1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22.922" v="159"/>
          <ac:spMkLst>
            <pc:docMk/>
            <pc:sldMk cId="3735953893" sldId="675"/>
            <ac:spMk id="8" creationId="{2D633384-1E43-48AF-80B0-B5DF31468F25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22.953" v="160"/>
          <ac:spMkLst>
            <pc:docMk/>
            <pc:sldMk cId="3735953893" sldId="675"/>
            <ac:spMk id="9" creationId="{0C710811-5098-4908-B212-8F17CB6206A7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23" v="161"/>
          <ac:spMkLst>
            <pc:docMk/>
            <pc:sldMk cId="3735953893" sldId="675"/>
            <ac:spMk id="14" creationId="{F812AE60-E6B6-4A7F-B7A7-BFF5D52353AF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23.031" v="162"/>
          <ac:spMkLst>
            <pc:docMk/>
            <pc:sldMk cId="3735953893" sldId="675"/>
            <ac:spMk id="15" creationId="{D350421C-A2BA-4478-A115-22033CF8EF3E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23.078" v="163"/>
          <ac:spMkLst>
            <pc:docMk/>
            <pc:sldMk cId="3735953893" sldId="675"/>
            <ac:spMk id="16" creationId="{9331C6EC-793E-464B-B8F3-AA6D20B382F4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45.844" v="177"/>
          <ac:spMkLst>
            <pc:docMk/>
            <pc:sldMk cId="3735953893" sldId="675"/>
            <ac:spMk id="17" creationId="{26E77555-0B73-40B6-A82A-87C5F9E8273E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23.125" v="164"/>
          <ac:spMkLst>
            <pc:docMk/>
            <pc:sldMk cId="3735953893" sldId="675"/>
            <ac:spMk id="18" creationId="{210686E2-557E-4B9C-8EC4-C824676E4287}"/>
          </ac:spMkLst>
        </pc:spChg>
        <pc:spChg chg="mod">
          <ac:chgData name="Truelove, Rhys" userId="S::rhys.truelove@rctcbc.gov.uk::82fbc5ba-ad3d-47de-be38-0e0956f277a7" providerId="AD" clId="Web-{D210BEC8-AC97-D049-C970-48CD661055C1}" dt="2020-07-07T12:14:23.188" v="165"/>
          <ac:spMkLst>
            <pc:docMk/>
            <pc:sldMk cId="3735953893" sldId="675"/>
            <ac:spMk id="19" creationId="{622EE087-B6F0-4626-B1DB-DE37E219EE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Ug4_TzS3ZEGUCRtgHRR5k_tZfNpadFhMt1fQ8TqULf5UMUZGQUdZRk1ES1ZDWEJaQUhHRklYTVFUQi4u" TargetMode="External"/><Relationship Id="rId2" Type="http://schemas.openxmlformats.org/officeDocument/2006/relationships/hyperlink" Target="https://forms.office.com/Pages/DesignPage.aspx?fragment=FormId%3DUg4_TzS3ZEGUCRtgHRR5k_tZfNpadFhMt1fQ8TqULf5UME43SklLQjY3WERQUjE4UlFNVzFVN0JBTi4u%26Token%3D99c8820e58304967aa51d0166b7c6c28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icid.tv/" TargetMode="External"/><Relationship Id="rId4" Type="http://schemas.openxmlformats.org/officeDocument/2006/relationships/hyperlink" Target="https://wh.snapsurveys.com/s.asp?k=15936108963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cid.tv/c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D0F07BA-F125-491E-BF2C-5C85881D5434}"/>
              </a:ext>
            </a:extLst>
          </p:cNvPr>
          <p:cNvSpPr txBox="1"/>
          <p:nvPr/>
        </p:nvSpPr>
        <p:spPr>
          <a:xfrm>
            <a:off x="1325880" y="137158"/>
            <a:ext cx="9564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Virtual Work Experience </a:t>
            </a:r>
            <a:r>
              <a:rPr kumimoji="0" lang="en-US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Programme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982EA6-550A-4823-84E9-F00B4D0E92FC}"/>
              </a:ext>
            </a:extLst>
          </p:cNvPr>
          <p:cNvSpPr/>
          <p:nvPr/>
        </p:nvSpPr>
        <p:spPr>
          <a:xfrm>
            <a:off x="1910995" y="1790700"/>
            <a:ext cx="2289619" cy="3945466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0B246C4-4FF7-498F-B450-D37433932079}"/>
              </a:ext>
            </a:extLst>
          </p:cNvPr>
          <p:cNvSpPr/>
          <p:nvPr/>
        </p:nvSpPr>
        <p:spPr>
          <a:xfrm>
            <a:off x="4953051" y="1790700"/>
            <a:ext cx="2471877" cy="3945466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D3CB22F-F56D-45B3-9848-BA9764D559D5}"/>
              </a:ext>
            </a:extLst>
          </p:cNvPr>
          <p:cNvSpPr/>
          <p:nvPr/>
        </p:nvSpPr>
        <p:spPr>
          <a:xfrm>
            <a:off x="8073581" y="1790700"/>
            <a:ext cx="2509752" cy="3945466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34FE74-D34C-4D70-9B57-13FD7FDA80C3}"/>
              </a:ext>
            </a:extLst>
          </p:cNvPr>
          <p:cNvSpPr/>
          <p:nvPr/>
        </p:nvSpPr>
        <p:spPr>
          <a:xfrm>
            <a:off x="1910995" y="2541416"/>
            <a:ext cx="2289619" cy="29855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B8A92-E9DC-481D-AC26-488D57F6A867}"/>
              </a:ext>
            </a:extLst>
          </p:cNvPr>
          <p:cNvSpPr txBox="1"/>
          <p:nvPr/>
        </p:nvSpPr>
        <p:spPr>
          <a:xfrm>
            <a:off x="5212374" y="2801205"/>
            <a:ext cx="17709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4F7DB-0D9A-4D48-AB86-BA692DEFF4B1}"/>
              </a:ext>
            </a:extLst>
          </p:cNvPr>
          <p:cNvSpPr txBox="1"/>
          <p:nvPr/>
        </p:nvSpPr>
        <p:spPr>
          <a:xfrm>
            <a:off x="1910995" y="1998789"/>
            <a:ext cx="2289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Day 1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33384-1E43-48AF-80B0-B5DF31468F25}"/>
              </a:ext>
            </a:extLst>
          </p:cNvPr>
          <p:cNvSpPr txBox="1"/>
          <p:nvPr/>
        </p:nvSpPr>
        <p:spPr>
          <a:xfrm>
            <a:off x="4943817" y="1998789"/>
            <a:ext cx="2289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Day 2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710811-5098-4908-B212-8F17CB6206A7}"/>
              </a:ext>
            </a:extLst>
          </p:cNvPr>
          <p:cNvSpPr txBox="1"/>
          <p:nvPr/>
        </p:nvSpPr>
        <p:spPr>
          <a:xfrm>
            <a:off x="8073580" y="1998789"/>
            <a:ext cx="2289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Day 3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1240D9-A9DD-467F-9FB6-D33B1217B6D8}"/>
              </a:ext>
            </a:extLst>
          </p:cNvPr>
          <p:cNvSpPr/>
          <p:nvPr/>
        </p:nvSpPr>
        <p:spPr>
          <a:xfrm>
            <a:off x="4953047" y="2541416"/>
            <a:ext cx="2471880" cy="298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757616-D909-46C8-96BE-CAFBEBB84003}"/>
              </a:ext>
            </a:extLst>
          </p:cNvPr>
          <p:cNvSpPr/>
          <p:nvPr/>
        </p:nvSpPr>
        <p:spPr>
          <a:xfrm>
            <a:off x="8073579" y="2541416"/>
            <a:ext cx="2509754" cy="29855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12AE60-E6B6-4A7F-B7A7-BFF5D52353AF}"/>
              </a:ext>
            </a:extLst>
          </p:cNvPr>
          <p:cNvSpPr txBox="1"/>
          <p:nvPr/>
        </p:nvSpPr>
        <p:spPr>
          <a:xfrm>
            <a:off x="1910995" y="2553017"/>
            <a:ext cx="228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Preparation for Work Experience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50421C-A2BA-4478-A115-22033CF8EF3E}"/>
              </a:ext>
            </a:extLst>
          </p:cNvPr>
          <p:cNvSpPr txBox="1"/>
          <p:nvPr/>
        </p:nvSpPr>
        <p:spPr>
          <a:xfrm>
            <a:off x="5044401" y="2562161"/>
            <a:ext cx="228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Career Explorer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31C6EC-793E-464B-B8F3-AA6D20B382F4}"/>
              </a:ext>
            </a:extLst>
          </p:cNvPr>
          <p:cNvSpPr txBox="1"/>
          <p:nvPr/>
        </p:nvSpPr>
        <p:spPr>
          <a:xfrm>
            <a:off x="8177360" y="2555019"/>
            <a:ext cx="228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Employability Skills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E77555-0B73-40B6-A82A-87C5F9E8273E}"/>
              </a:ext>
            </a:extLst>
          </p:cNvPr>
          <p:cNvSpPr txBox="1"/>
          <p:nvPr/>
        </p:nvSpPr>
        <p:spPr>
          <a:xfrm>
            <a:off x="1910996" y="3356683"/>
            <a:ext cx="2288291" cy="16927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Watch the 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‘Preparation for WE’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 video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Complete the 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‘Preparation for WE’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worksheet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.</a:t>
            </a:r>
            <a:endParaRPr lang="en-GB" sz="12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Complete the </a:t>
            </a:r>
            <a:r>
              <a:rPr lang="en-GB" sz="12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/>
                <a:ea typeface="Noto Sans" panose="020B0502040504020204" pitchFamily="34"/>
                <a:cs typeface="Noto Sans" panose="020B0502040504020204" pitchFamily="3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'Looking after yourself during work experience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'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 activity.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0686E2-557E-4B9C-8EC4-C824676E4287}"/>
              </a:ext>
            </a:extLst>
          </p:cNvPr>
          <p:cNvSpPr txBox="1"/>
          <p:nvPr/>
        </p:nvSpPr>
        <p:spPr>
          <a:xfrm>
            <a:off x="5002218" y="3246955"/>
            <a:ext cx="242270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Choose any of the 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 careers videos created by RCT staff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to watch </a:t>
            </a:r>
            <a:r>
              <a:rPr lang="en-GB" sz="1200" i="1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(choose as many as you like).</a:t>
            </a:r>
            <a:endParaRPr kumimoji="0" lang="ru-RU" sz="120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Complete the worksheet </a:t>
            </a: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about your favourite career video.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2EE087-B6F0-4626-B1DB-DE37E219EE17}"/>
              </a:ext>
            </a:extLst>
          </p:cNvPr>
          <p:cNvSpPr txBox="1"/>
          <p:nvPr/>
        </p:nvSpPr>
        <p:spPr>
          <a:xfrm>
            <a:off x="8073579" y="3310963"/>
            <a:ext cx="2509754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Watch the </a:t>
            </a:r>
            <a:r>
              <a:rPr lang="en-GB" sz="12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‘STAR Method’ 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video.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Watch the </a:t>
            </a:r>
            <a:r>
              <a:rPr lang="en-GB" sz="12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‘Online Interview Tips’ 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video.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Complete the employability worksheet.</a:t>
            </a:r>
            <a:endParaRPr lang="ru-RU" sz="1200" dirty="0">
              <a:solidFill>
                <a:schemeClr val="tx2">
                  <a:lumMod val="95000"/>
                  <a:lumOff val="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Complete the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survey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 to help us improve future events.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9224498-291E-463A-AD51-F745E7430AA7}"/>
              </a:ext>
            </a:extLst>
          </p:cNvPr>
          <p:cNvSpPr/>
          <p:nvPr/>
        </p:nvSpPr>
        <p:spPr>
          <a:xfrm>
            <a:off x="1689128" y="5989767"/>
            <a:ext cx="2709306" cy="229000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3FB2B15-179D-45C1-BB2F-0D5F14716002}"/>
              </a:ext>
            </a:extLst>
          </p:cNvPr>
          <p:cNvSpPr/>
          <p:nvPr/>
        </p:nvSpPr>
        <p:spPr>
          <a:xfrm>
            <a:off x="4796394" y="5989767"/>
            <a:ext cx="2709306" cy="229000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BEB96C-2B55-4D57-8712-2AE0F7A3A89A}"/>
              </a:ext>
            </a:extLst>
          </p:cNvPr>
          <p:cNvSpPr/>
          <p:nvPr/>
        </p:nvSpPr>
        <p:spPr>
          <a:xfrm>
            <a:off x="7874027" y="5989767"/>
            <a:ext cx="2709306" cy="229000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5282EE-7391-49A2-95F1-DDA5123145DD}"/>
              </a:ext>
            </a:extLst>
          </p:cNvPr>
          <p:cNvSpPr txBox="1"/>
          <p:nvPr/>
        </p:nvSpPr>
        <p:spPr>
          <a:xfrm>
            <a:off x="457200" y="6285237"/>
            <a:ext cx="1136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  <a:hlinkClick r:id="rId5"/>
              </a:rPr>
              <a:t>www.wicid.tv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33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D0F07BA-F125-491E-BF2C-5C85881D5434}"/>
              </a:ext>
            </a:extLst>
          </p:cNvPr>
          <p:cNvSpPr txBox="1"/>
          <p:nvPr/>
        </p:nvSpPr>
        <p:spPr>
          <a:xfrm>
            <a:off x="1396944" y="75471"/>
            <a:ext cx="9564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altLang="en-US" sz="5400" b="1" dirty="0">
                <a:solidFill>
                  <a:schemeClr val="bg1"/>
                </a:solidFill>
                <a:latin typeface="Noto Sans" panose="020B0502040504020204"/>
                <a:cs typeface="Arial" panose="020B0604020202020204" pitchFamily="34" charset="0"/>
              </a:rPr>
              <a:t>Rhaglen Profiad Gwaith Rhithwir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982EA6-550A-4823-84E9-F00B4D0E92FC}"/>
              </a:ext>
            </a:extLst>
          </p:cNvPr>
          <p:cNvSpPr/>
          <p:nvPr/>
        </p:nvSpPr>
        <p:spPr>
          <a:xfrm>
            <a:off x="1910995" y="1790700"/>
            <a:ext cx="2289619" cy="3945466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0B246C4-4FF7-498F-B450-D37433932079}"/>
              </a:ext>
            </a:extLst>
          </p:cNvPr>
          <p:cNvSpPr/>
          <p:nvPr/>
        </p:nvSpPr>
        <p:spPr>
          <a:xfrm>
            <a:off x="4953051" y="1790700"/>
            <a:ext cx="2471877" cy="3945466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D3CB22F-F56D-45B3-9848-BA9764D559D5}"/>
              </a:ext>
            </a:extLst>
          </p:cNvPr>
          <p:cNvSpPr/>
          <p:nvPr/>
        </p:nvSpPr>
        <p:spPr>
          <a:xfrm>
            <a:off x="8073581" y="1790700"/>
            <a:ext cx="2509752" cy="3945466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34FE74-D34C-4D70-9B57-13FD7FDA80C3}"/>
              </a:ext>
            </a:extLst>
          </p:cNvPr>
          <p:cNvSpPr/>
          <p:nvPr/>
        </p:nvSpPr>
        <p:spPr>
          <a:xfrm>
            <a:off x="1910995" y="2541416"/>
            <a:ext cx="2289619" cy="29855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B8A92-E9DC-481D-AC26-488D57F6A867}"/>
              </a:ext>
            </a:extLst>
          </p:cNvPr>
          <p:cNvSpPr txBox="1"/>
          <p:nvPr/>
        </p:nvSpPr>
        <p:spPr>
          <a:xfrm>
            <a:off x="5212374" y="2801205"/>
            <a:ext cx="17709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4F7DB-0D9A-4D48-AB86-BA692DEFF4B1}"/>
              </a:ext>
            </a:extLst>
          </p:cNvPr>
          <p:cNvSpPr txBox="1"/>
          <p:nvPr/>
        </p:nvSpPr>
        <p:spPr>
          <a:xfrm>
            <a:off x="1910995" y="1998789"/>
            <a:ext cx="2289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Diwrnod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1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Gill Sans M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33384-1E43-48AF-80B0-B5DF31468F25}"/>
              </a:ext>
            </a:extLst>
          </p:cNvPr>
          <p:cNvSpPr txBox="1"/>
          <p:nvPr/>
        </p:nvSpPr>
        <p:spPr>
          <a:xfrm>
            <a:off x="4943817" y="1998789"/>
            <a:ext cx="2289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Diwrnod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2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Gill Sans M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710811-5098-4908-B212-8F17CB6206A7}"/>
              </a:ext>
            </a:extLst>
          </p:cNvPr>
          <p:cNvSpPr txBox="1"/>
          <p:nvPr/>
        </p:nvSpPr>
        <p:spPr>
          <a:xfrm>
            <a:off x="8073580" y="1998789"/>
            <a:ext cx="2289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Diwrnod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3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Gill Sans M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1240D9-A9DD-467F-9FB6-D33B1217B6D8}"/>
              </a:ext>
            </a:extLst>
          </p:cNvPr>
          <p:cNvSpPr/>
          <p:nvPr/>
        </p:nvSpPr>
        <p:spPr>
          <a:xfrm>
            <a:off x="4953047" y="2541416"/>
            <a:ext cx="2471880" cy="298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757616-D909-46C8-96BE-CAFBEBB84003}"/>
              </a:ext>
            </a:extLst>
          </p:cNvPr>
          <p:cNvSpPr/>
          <p:nvPr/>
        </p:nvSpPr>
        <p:spPr>
          <a:xfrm>
            <a:off x="8073579" y="2541416"/>
            <a:ext cx="2509754" cy="29855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12AE60-E6B6-4A7F-B7A7-BFF5D52353AF}"/>
              </a:ext>
            </a:extLst>
          </p:cNvPr>
          <p:cNvSpPr txBox="1"/>
          <p:nvPr/>
        </p:nvSpPr>
        <p:spPr>
          <a:xfrm>
            <a:off x="1910995" y="2553017"/>
            <a:ext cx="228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Paratoi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Gyfer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Profiad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Gwaith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50421C-A2BA-4478-A115-22033CF8EF3E}"/>
              </a:ext>
            </a:extLst>
          </p:cNvPr>
          <p:cNvSpPr txBox="1"/>
          <p:nvPr/>
        </p:nvSpPr>
        <p:spPr>
          <a:xfrm>
            <a:off x="5044401" y="2562161"/>
            <a:ext cx="228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1" dirty="0" err="1">
                <a:solidFill>
                  <a:srgbClr val="FFFFFF"/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Archwiliwr</a:t>
            </a:r>
            <a:r>
              <a:rPr lang="en-US" sz="2000" b="1" dirty="0">
                <a:solidFill>
                  <a:srgbClr val="FFFFFF"/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Gyrfa</a:t>
            </a:r>
            <a:endParaRPr lang="en-US" sz="2000" b="1" dirty="0">
              <a:solidFill>
                <a:srgbClr val="FFFFFF"/>
              </a:solidFill>
              <a:latin typeface="Gill Sans M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31C6EC-793E-464B-B8F3-AA6D20B382F4}"/>
              </a:ext>
            </a:extLst>
          </p:cNvPr>
          <p:cNvSpPr txBox="1"/>
          <p:nvPr/>
        </p:nvSpPr>
        <p:spPr>
          <a:xfrm>
            <a:off x="8177360" y="2555019"/>
            <a:ext cx="228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000" b="1">
                <a:solidFill>
                  <a:srgbClr val="FFFFFF"/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Sgiliau Cyflogadwyedd</a:t>
            </a:r>
            <a:endParaRPr lang="en-GB" sz="2000" b="1" dirty="0">
              <a:solidFill>
                <a:srgbClr val="FFFFFF"/>
              </a:solidFill>
              <a:latin typeface="Gill Sans M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E77555-0B73-40B6-A82A-87C5F9E8273E}"/>
              </a:ext>
            </a:extLst>
          </p:cNvPr>
          <p:cNvSpPr txBox="1"/>
          <p:nvPr/>
        </p:nvSpPr>
        <p:spPr>
          <a:xfrm>
            <a:off x="1910996" y="3356683"/>
            <a:ext cx="2289617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Gwyliwch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y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fideo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‘</a:t>
            </a:r>
            <a:r>
              <a:rPr lang="en-GB" sz="12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Paratoi</a:t>
            </a:r>
            <a:r>
              <a:rPr lang="en-GB" sz="12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ar</a:t>
            </a:r>
            <a:r>
              <a:rPr lang="en-GB" sz="12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gyfer</a:t>
            </a:r>
            <a:r>
              <a:rPr lang="en-GB" sz="12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PG’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Cwblhewch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y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daflen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waith</a:t>
            </a:r>
            <a:r>
              <a:rPr lang="en-GB" sz="1200" b="1" i="1" dirty="0">
                <a:solidFill>
                  <a:schemeClr val="tx2"/>
                </a:solidFill>
                <a:latin typeface="Gill Sans MT"/>
              </a:rPr>
              <a:t> ‘</a:t>
            </a:r>
            <a:r>
              <a:rPr lang="en-GB" sz="1200" b="1" i="1" dirty="0" err="1">
                <a:solidFill>
                  <a:schemeClr val="tx2"/>
                </a:solidFill>
                <a:latin typeface="Gill Sans MT"/>
              </a:rPr>
              <a:t>Paratoi</a:t>
            </a:r>
            <a:r>
              <a:rPr lang="en-GB" sz="1200" b="1" i="1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b="1" i="1" dirty="0" err="1">
                <a:solidFill>
                  <a:schemeClr val="tx2"/>
                </a:solidFill>
                <a:latin typeface="Gill Sans MT"/>
              </a:rPr>
              <a:t>ar</a:t>
            </a:r>
            <a:r>
              <a:rPr lang="en-GB" sz="1200" b="1" i="1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b="1" i="1" dirty="0" err="1">
                <a:solidFill>
                  <a:schemeClr val="tx2"/>
                </a:solidFill>
                <a:latin typeface="Gill Sans MT"/>
              </a:rPr>
              <a:t>gyfer</a:t>
            </a:r>
            <a:r>
              <a:rPr lang="en-GB" sz="1200" b="1" i="1" dirty="0">
                <a:solidFill>
                  <a:schemeClr val="tx2"/>
                </a:solidFill>
                <a:latin typeface="Gill Sans MT"/>
              </a:rPr>
              <a:t> PG’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trwy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b="1" dirty="0">
                <a:solidFill>
                  <a:schemeClr val="tx2"/>
                </a:solidFill>
                <a:latin typeface="Gill Sans MT"/>
              </a:rPr>
              <a:t>*</a:t>
            </a:r>
            <a:r>
              <a:rPr lang="en-GB" sz="1200" b="1" dirty="0" err="1">
                <a:solidFill>
                  <a:schemeClr val="tx2"/>
                </a:solidFill>
                <a:latin typeface="Gill Sans MT"/>
              </a:rPr>
              <a:t>mewnosod</a:t>
            </a:r>
            <a:r>
              <a:rPr lang="en-GB" sz="1200" b="1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Gill Sans MT"/>
              </a:rPr>
              <a:t>dolen</a:t>
            </a:r>
            <a:r>
              <a:rPr lang="en-GB" sz="1200" b="1" dirty="0">
                <a:solidFill>
                  <a:schemeClr val="tx2"/>
                </a:solidFill>
                <a:latin typeface="Gill Sans MT"/>
              </a:rPr>
              <a:t>*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Cwblhewch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y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gweithgaredd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'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Edrych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ar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ôl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eich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hun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yn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ystod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profiad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Gill Sans MT"/>
              </a:rPr>
              <a:t>gwaith</a:t>
            </a:r>
            <a:r>
              <a:rPr lang="en-GB" sz="1200" dirty="0">
                <a:solidFill>
                  <a:schemeClr val="tx2"/>
                </a:solidFill>
                <a:latin typeface="Gill Sans MT"/>
              </a:rPr>
              <a:t>'.</a:t>
            </a:r>
            <a:endParaRPr lang="en-GB" sz="1200" b="1" dirty="0">
              <a:solidFill>
                <a:schemeClr val="tx2"/>
              </a:solidFill>
              <a:latin typeface="Gill Sans MT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Gill Sans M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0686E2-557E-4B9C-8EC4-C824676E4287}"/>
              </a:ext>
            </a:extLst>
          </p:cNvPr>
          <p:cNvSpPr txBox="1"/>
          <p:nvPr/>
        </p:nvSpPr>
        <p:spPr>
          <a:xfrm>
            <a:off x="5002218" y="3246955"/>
            <a:ext cx="242270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Dewiswch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unrhyw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un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o'r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6 </a:t>
            </a: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fideo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gyrfaoedd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a </a:t>
            </a: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grëwyd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gan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staff </a:t>
            </a: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RhCT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i'w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gwylio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(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dewiswch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gymaint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ag y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dymunwch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Cwblhewch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y </a:t>
            </a: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daflen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waith</a:t>
            </a:r>
            <a:r>
              <a:rPr lang="en-GB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am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eich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hoff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fideo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gyrfa</a:t>
            </a:r>
            <a:r>
              <a:rPr lang="en-GB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Gill Sans M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2EE087-B6F0-4626-B1DB-DE37E219EE17}"/>
              </a:ext>
            </a:extLst>
          </p:cNvPr>
          <p:cNvSpPr txBox="1"/>
          <p:nvPr/>
        </p:nvSpPr>
        <p:spPr>
          <a:xfrm>
            <a:off x="8073579" y="3310963"/>
            <a:ext cx="250975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Gwyliwch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y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fideo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‘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STAR Method’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Gwyliwch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y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fideo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‘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Awgrymiadau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Cyfweliad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Ar-lein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’.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Cwblhewch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y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daflen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waith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cyflogadwyedd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Cwblhewch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yr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arolwg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ar-lein</a:t>
            </a:r>
            <a:r>
              <a:rPr lang="en-GB" sz="1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i'n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helpu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i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wella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digwyddiadau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yn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 y </a:t>
            </a:r>
            <a:r>
              <a:rPr lang="en-GB" sz="12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dyfodol</a:t>
            </a:r>
            <a:r>
              <a:rPr lang="en-GB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Gill Sans MT"/>
                <a:ea typeface="Noto Sans" panose="020B0502040504020204" pitchFamily="34"/>
                <a:cs typeface="Noto Sans" panose="020B0502040504020204" pitchFamily="34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Bookman Old Style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9224498-291E-463A-AD51-F745E7430AA7}"/>
              </a:ext>
            </a:extLst>
          </p:cNvPr>
          <p:cNvSpPr/>
          <p:nvPr/>
        </p:nvSpPr>
        <p:spPr>
          <a:xfrm>
            <a:off x="1689128" y="5989767"/>
            <a:ext cx="2709306" cy="229000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3FB2B15-179D-45C1-BB2F-0D5F14716002}"/>
              </a:ext>
            </a:extLst>
          </p:cNvPr>
          <p:cNvSpPr/>
          <p:nvPr/>
        </p:nvSpPr>
        <p:spPr>
          <a:xfrm>
            <a:off x="4796394" y="5989767"/>
            <a:ext cx="2709306" cy="229000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BEB96C-2B55-4D57-8712-2AE0F7A3A89A}"/>
              </a:ext>
            </a:extLst>
          </p:cNvPr>
          <p:cNvSpPr/>
          <p:nvPr/>
        </p:nvSpPr>
        <p:spPr>
          <a:xfrm>
            <a:off x="7874027" y="5989767"/>
            <a:ext cx="2709306" cy="229000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5282EE-7391-49A2-95F1-DDA5123145DD}"/>
              </a:ext>
            </a:extLst>
          </p:cNvPr>
          <p:cNvSpPr txBox="1"/>
          <p:nvPr/>
        </p:nvSpPr>
        <p:spPr>
          <a:xfrm>
            <a:off x="457200" y="6285237"/>
            <a:ext cx="1136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  <a:hlinkClick r:id="rId2"/>
              </a:rPr>
              <a:t>www.wicid.tv/cy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y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y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y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y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y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y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95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1194361DAAC43948A8618989984FB" ma:contentTypeVersion="12" ma:contentTypeDescription="Create a new document." ma:contentTypeScope="" ma:versionID="4cf8759ad5d16db13e1710a5e2b1eb5b">
  <xsd:schema xmlns:xsd="http://www.w3.org/2001/XMLSchema" xmlns:xs="http://www.w3.org/2001/XMLSchema" xmlns:p="http://schemas.microsoft.com/office/2006/metadata/properties" xmlns:ns3="24bec4f9-9661-473a-a3f3-2cc24f76e428" xmlns:ns4="5b83f891-e673-4d31-a899-7628eb933d3c" targetNamespace="http://schemas.microsoft.com/office/2006/metadata/properties" ma:root="true" ma:fieldsID="38459fb079ac884e2c5beca8bbc4cc15" ns3:_="" ns4:_="">
    <xsd:import namespace="24bec4f9-9661-473a-a3f3-2cc24f76e428"/>
    <xsd:import namespace="5b83f891-e673-4d31-a899-7628eb933d3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ec4f9-9661-473a-a3f3-2cc24f76e4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3f891-e673-4d31-a899-7628eb933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9F7A1C-964A-42F9-99F0-B7E297962B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ec4f9-9661-473a-a3f3-2cc24f76e428"/>
    <ds:schemaRef ds:uri="5b83f891-e673-4d31-a899-7628eb933d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E1397F-4A06-40E2-AB8C-C121635EE2F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4bec4f9-9661-473a-a3f3-2cc24f76e428"/>
    <ds:schemaRef ds:uri="http://purl.org/dc/terms/"/>
    <ds:schemaRef ds:uri="http://schemas.openxmlformats.org/package/2006/metadata/core-properties"/>
    <ds:schemaRef ds:uri="5b83f891-e673-4d31-a899-7628eb933d3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478CDD-B360-4EB5-AA99-3887275688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14009</TotalTime>
  <Words>220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Truelove, Rhys</cp:lastModifiedBy>
  <cp:revision>1061</cp:revision>
  <dcterms:created xsi:type="dcterms:W3CDTF">2017-12-05T16:25:52Z</dcterms:created>
  <dcterms:modified xsi:type="dcterms:W3CDTF">2020-07-07T12:14:48Z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0x010100B0B1194361DAAC43948A8618989984FB</vt:lpwstr>
  </property>
</Properties>
</file>